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95EC4-88B3-4CD0-AEA8-3F22D59CADBC}" type="datetimeFigureOut">
              <a:rPr lang="ru-RU" smtClean="0"/>
              <a:pPr/>
              <a:t>25.04.2024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8D08560-21BE-4FC1-97DB-8F6DD03B25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99643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95EC4-88B3-4CD0-AEA8-3F22D59CADBC}" type="datetimeFigureOut">
              <a:rPr lang="ru-RU" smtClean="0"/>
              <a:pPr/>
              <a:t>25.04.2024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8D08560-21BE-4FC1-97DB-8F6DD03B25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5165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95EC4-88B3-4CD0-AEA8-3F22D59CADBC}" type="datetimeFigureOut">
              <a:rPr lang="ru-RU" smtClean="0"/>
              <a:pPr/>
              <a:t>25.04.2024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8D08560-21BE-4FC1-97DB-8F6DD03B25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8876231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95EC4-88B3-4CD0-AEA8-3F22D59CADBC}" type="datetimeFigureOut">
              <a:rPr lang="ru-RU" smtClean="0"/>
              <a:pPr/>
              <a:t>25.04.2024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8D08560-21BE-4FC1-97DB-8F6DD03B25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619683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95EC4-88B3-4CD0-AEA8-3F22D59CADBC}" type="datetimeFigureOut">
              <a:rPr lang="ru-RU" smtClean="0"/>
              <a:pPr/>
              <a:t>25.04.2024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8D08560-21BE-4FC1-97DB-8F6DD03B25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9706088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95EC4-88B3-4CD0-AEA8-3F22D59CADBC}" type="datetimeFigureOut">
              <a:rPr lang="ru-RU" smtClean="0"/>
              <a:pPr/>
              <a:t>25.04.2024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8D08560-21BE-4FC1-97DB-8F6DD03B25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74682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95EC4-88B3-4CD0-AEA8-3F22D59CADBC}" type="datetimeFigureOut">
              <a:rPr lang="ru-RU" smtClean="0"/>
              <a:pPr/>
              <a:t>25.04.2024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8560-21BE-4FC1-97DB-8F6DD03B25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901089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95EC4-88B3-4CD0-AEA8-3F22D59CADBC}" type="datetimeFigureOut">
              <a:rPr lang="ru-RU" smtClean="0"/>
              <a:pPr/>
              <a:t>25.04.2024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8560-21BE-4FC1-97DB-8F6DD03B25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92829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95EC4-88B3-4CD0-AEA8-3F22D59CADBC}" type="datetimeFigureOut">
              <a:rPr lang="ru-RU" smtClean="0"/>
              <a:pPr/>
              <a:t>25.04.2024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8560-21BE-4FC1-97DB-8F6DD03B25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82864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95EC4-88B3-4CD0-AEA8-3F22D59CADBC}" type="datetimeFigureOut">
              <a:rPr lang="ru-RU" smtClean="0"/>
              <a:pPr/>
              <a:t>25.04.2024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8D08560-21BE-4FC1-97DB-8F6DD03B25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87421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95EC4-88B3-4CD0-AEA8-3F22D59CADBC}" type="datetimeFigureOut">
              <a:rPr lang="ru-RU" smtClean="0"/>
              <a:pPr/>
              <a:t>25.04.2024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8D08560-21BE-4FC1-97DB-8F6DD03B25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3632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95EC4-88B3-4CD0-AEA8-3F22D59CADBC}" type="datetimeFigureOut">
              <a:rPr lang="ru-RU" smtClean="0"/>
              <a:pPr/>
              <a:t>25.04.2024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8D08560-21BE-4FC1-97DB-8F6DD03B25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89681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95EC4-88B3-4CD0-AEA8-3F22D59CADBC}" type="datetimeFigureOut">
              <a:rPr lang="ru-RU" smtClean="0"/>
              <a:pPr/>
              <a:t>25.04.2024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8560-21BE-4FC1-97DB-8F6DD03B25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76081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95EC4-88B3-4CD0-AEA8-3F22D59CADBC}" type="datetimeFigureOut">
              <a:rPr lang="ru-RU" smtClean="0"/>
              <a:pPr/>
              <a:t>25.04.2024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8560-21BE-4FC1-97DB-8F6DD03B25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93823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95EC4-88B3-4CD0-AEA8-3F22D59CADBC}" type="datetimeFigureOut">
              <a:rPr lang="ru-RU" smtClean="0"/>
              <a:pPr/>
              <a:t>25.04.2024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8560-21BE-4FC1-97DB-8F6DD03B25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15828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95EC4-88B3-4CD0-AEA8-3F22D59CADBC}" type="datetimeFigureOut">
              <a:rPr lang="ru-RU" smtClean="0"/>
              <a:pPr/>
              <a:t>25.04.2024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8D08560-21BE-4FC1-97DB-8F6DD03B25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2492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495EC4-88B3-4CD0-AEA8-3F22D59CADBC}" type="datetimeFigureOut">
              <a:rPr lang="ru-RU" smtClean="0"/>
              <a:pPr/>
              <a:t>25.04.2024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8D08560-21BE-4FC1-97DB-8F6DD03B25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9477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Office_Excel1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1" y="624110"/>
            <a:ext cx="9858692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i="1" dirty="0" smtClean="0">
                <a:latin typeface="Batang" pitchFamily="18" charset="-127"/>
                <a:ea typeface="Batang" pitchFamily="18" charset="-127"/>
              </a:rPr>
              <a:t>ГБОУ УКШИ № </a:t>
            </a:r>
            <a:r>
              <a:rPr lang="ru-RU" sz="2000" b="1" i="1" dirty="0" smtClean="0">
                <a:latin typeface="Batang" pitchFamily="18" charset="-127"/>
                <a:ea typeface="Batang" pitchFamily="18" charset="-127"/>
              </a:rPr>
              <a:t>30</a:t>
            </a:r>
            <a:br>
              <a:rPr lang="ru-RU" sz="2000" b="1" i="1" dirty="0" smtClean="0">
                <a:latin typeface="Batang" pitchFamily="18" charset="-127"/>
                <a:ea typeface="Batang" pitchFamily="18" charset="-127"/>
              </a:rPr>
            </a:br>
            <a:r>
              <a:rPr lang="ru-RU" sz="2000" b="1" i="1" dirty="0" smtClean="0">
                <a:latin typeface="Batang" pitchFamily="18" charset="-127"/>
                <a:ea typeface="Batang" pitchFamily="18" charset="-127"/>
              </a:rPr>
              <a:t> </a:t>
            </a:r>
            <a:r>
              <a:rPr lang="ru-RU" sz="2000" b="1" i="1" dirty="0" smtClean="0">
                <a:latin typeface="Batang" pitchFamily="18" charset="-127"/>
                <a:ea typeface="Batang" pitchFamily="18" charset="-127"/>
              </a:rPr>
              <a:t>для глухих и слабослышащих </a:t>
            </a:r>
            <a:r>
              <a:rPr lang="ru-RU" sz="2000" b="1" i="1" dirty="0" smtClean="0">
                <a:latin typeface="Batang" pitchFamily="18" charset="-127"/>
                <a:ea typeface="Batang" pitchFamily="18" charset="-127"/>
              </a:rPr>
              <a:t>обучающихся</a:t>
            </a:r>
            <a:r>
              <a:rPr lang="ru-RU" b="1" i="1" dirty="0" smtClean="0">
                <a:latin typeface="Batang" pitchFamily="18" charset="-127"/>
                <a:ea typeface="Batang" pitchFamily="18" charset="-127"/>
              </a:rPr>
              <a:t/>
            </a:r>
            <a:br>
              <a:rPr lang="ru-RU" b="1" i="1" dirty="0" smtClean="0">
                <a:latin typeface="Batang" pitchFamily="18" charset="-127"/>
                <a:ea typeface="Batang" pitchFamily="18" charset="-127"/>
              </a:rPr>
            </a:br>
            <a:r>
              <a:rPr lang="ru-RU" b="1" i="1" dirty="0" smtClean="0">
                <a:latin typeface="Batang" pitchFamily="18" charset="-127"/>
                <a:ea typeface="Batang" pitchFamily="18" charset="-127"/>
              </a:rPr>
              <a:t/>
            </a:r>
            <a:br>
              <a:rPr lang="ru-RU" b="1" i="1" dirty="0" smtClean="0">
                <a:latin typeface="Batang" pitchFamily="18" charset="-127"/>
                <a:ea typeface="Batang" pitchFamily="18" charset="-127"/>
              </a:rPr>
            </a:br>
            <a:r>
              <a:rPr lang="ru-RU" b="1" dirty="0" smtClean="0">
                <a:latin typeface="Batang" pitchFamily="18" charset="-127"/>
                <a:ea typeface="Batang" pitchFamily="18" charset="-127"/>
              </a:rPr>
              <a:t/>
            </a:r>
            <a:br>
              <a:rPr lang="ru-RU" b="1" dirty="0" smtClean="0">
                <a:latin typeface="Batang" pitchFamily="18" charset="-127"/>
                <a:ea typeface="Batang" pitchFamily="18" charset="-127"/>
              </a:rPr>
            </a:br>
            <a:r>
              <a:rPr lang="ru-RU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«</a:t>
            </a:r>
            <a:r>
              <a:rPr lang="ru-RU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ПРИГОТОВЛЕНИЕ ГОРЯЧЕГО ЗАВТРАКА»</a:t>
            </a:r>
            <a:r>
              <a:rPr lang="ru-RU" b="1" dirty="0" smtClean="0">
                <a:latin typeface="Batang" pitchFamily="18" charset="-127"/>
                <a:ea typeface="Batang" pitchFamily="18" charset="-127"/>
              </a:rPr>
              <a:t/>
            </a:r>
            <a:br>
              <a:rPr lang="ru-RU" b="1" dirty="0" smtClean="0">
                <a:latin typeface="Batang" pitchFamily="18" charset="-127"/>
                <a:ea typeface="Batang" pitchFamily="18" charset="-127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14173" y="2808849"/>
            <a:ext cx="5669589" cy="3778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7" name="Picture 1" descr="C:\Users\1\Desktop\маша\фото\DSC_37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80960" y="3309472"/>
            <a:ext cx="3730943" cy="24711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C:\Users\1\Desktop\документы\Эмблема (1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128738" y="235019"/>
            <a:ext cx="1741767" cy="13897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12979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4119" y="553771"/>
            <a:ext cx="8911687" cy="128089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Спасибо за внимание </a:t>
            </a:r>
            <a:r>
              <a:rPr lang="ru-RU" b="1" dirty="0" smtClean="0">
                <a:solidFill>
                  <a:srgbClr val="C00000"/>
                </a:solidFill>
              </a:rPr>
              <a:t>!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85669" y="1601174"/>
            <a:ext cx="5635025" cy="42262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Users\1\Desktop\документы\Эмблема 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128738" y="235019"/>
            <a:ext cx="1741767" cy="13897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77481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49731" y="1262576"/>
            <a:ext cx="8915399" cy="2262781"/>
          </a:xfrm>
        </p:spPr>
        <p:txBody>
          <a:bodyPr>
            <a:normAutofit fontScale="90000"/>
          </a:bodyPr>
          <a:lstStyle/>
          <a:p>
            <a:r>
              <a:rPr lang="ru-RU" sz="3600" b="1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b="1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Правильное питание школьника –</a:t>
            </a:r>
            <a:r>
              <a:rPr lang="ru-RU" sz="3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залог его здоровья, успеваемости и нормального развития»</a:t>
            </a:r>
            <a:r>
              <a:rPr lang="ru-RU" sz="3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63423" y="2657853"/>
            <a:ext cx="2423462" cy="2675524"/>
          </a:xfrm>
          <a:prstGeom prst="rect">
            <a:avLst/>
          </a:prstGeom>
        </p:spPr>
      </p:pic>
      <p:pic>
        <p:nvPicPr>
          <p:cNvPr id="6" name="Picture 2" descr="C:\Users\1\Desktop\документы\Эмблема 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128738" y="235019"/>
            <a:ext cx="1741767" cy="13897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430199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spcBef>
                <a:spcPts val="1000"/>
              </a:spcBef>
            </a:pPr>
            <a:r>
              <a:rPr lang="ru-RU" sz="1900" dirty="0" smtClean="0">
                <a:solidFill>
                  <a:prstClr val="black"/>
                </a:solidFill>
                <a:latin typeface="Calibri" panose="020F0502020204030204"/>
              </a:rPr>
              <a:t/>
            </a:r>
            <a:br>
              <a:rPr lang="ru-RU" sz="1900" dirty="0" smtClean="0">
                <a:solidFill>
                  <a:prstClr val="black"/>
                </a:solidFill>
                <a:latin typeface="Calibri" panose="020F0502020204030204"/>
              </a:rPr>
            </a:br>
            <a:r>
              <a:rPr lang="ru-RU" sz="1900" dirty="0">
                <a:solidFill>
                  <a:prstClr val="black"/>
                </a:solidFill>
                <a:latin typeface="Calibri" panose="020F0502020204030204"/>
              </a:rPr>
              <a:t/>
            </a:r>
            <a:br>
              <a:rPr lang="ru-RU" sz="1900" dirty="0">
                <a:solidFill>
                  <a:prstClr val="black"/>
                </a:solidFill>
                <a:latin typeface="Calibri" panose="020F0502020204030204"/>
              </a:rPr>
            </a:br>
            <a:r>
              <a:rPr lang="ru-RU" sz="1000" dirty="0">
                <a:solidFill>
                  <a:prstClr val="black"/>
                </a:solidFill>
                <a:latin typeface="Calibri" panose="020F0502020204030204"/>
              </a:rPr>
              <a:t/>
            </a:r>
            <a:br>
              <a:rPr lang="ru-RU" sz="1000" dirty="0">
                <a:solidFill>
                  <a:prstClr val="black"/>
                </a:solidFill>
                <a:latin typeface="Calibri" panose="020F0502020204030204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ru-RU" dirty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prstClr val="black"/>
                </a:solidFill>
              </a:rPr>
              <a:t>Школа </a:t>
            </a:r>
            <a:r>
              <a:rPr lang="ru-RU" dirty="0">
                <a:solidFill>
                  <a:prstClr val="black"/>
                </a:solidFill>
              </a:rPr>
              <a:t>представляет собой жизненно важную среду, используя которую можно оказывать влияние на процесс правильного питания и формировать у школьников верные навыки и стереотипы в данном вопросе. В школе существуют эффективные возможности, для проведения работы по охране здоровья и здоровому питанию. Именно школьный возраст является тем периодом, когда происходит основное развитие ребенка и формируется образ жизни, включая тип питания</a:t>
            </a:r>
            <a:r>
              <a:rPr lang="ru-RU" sz="1700" dirty="0">
                <a:solidFill>
                  <a:prstClr val="black"/>
                </a:solidFill>
              </a:rPr>
              <a:t>.</a:t>
            </a:r>
            <a:endParaRPr lang="ru-RU" sz="1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97286" y="-132203"/>
            <a:ext cx="3372998" cy="3105969"/>
          </a:xfrm>
          <a:prstGeom prst="rect">
            <a:avLst/>
          </a:prstGeom>
        </p:spPr>
      </p:pic>
      <p:pic>
        <p:nvPicPr>
          <p:cNvPr id="5" name="Picture 2" descr="C:\Users\1\Desktop\документы\Эмблема 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128738" y="235019"/>
            <a:ext cx="1741767" cy="13897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6521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1683" y="624110"/>
            <a:ext cx="9752930" cy="1280890"/>
          </a:xfrm>
        </p:spPr>
        <p:txBody>
          <a:bodyPr/>
          <a:lstStyle/>
          <a:p>
            <a:pPr algn="ctr"/>
            <a:r>
              <a:rPr lang="ru-RU" dirty="0" smtClean="0"/>
              <a:t>Энергетическая ценность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продуктов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895723994"/>
              </p:ext>
            </p:extLst>
          </p:nvPr>
        </p:nvGraphicFramePr>
        <p:xfrm>
          <a:off x="2038350" y="3122613"/>
          <a:ext cx="8115300" cy="609600"/>
        </p:xfrm>
        <a:graphic>
          <a:graphicData uri="http://schemas.openxmlformats.org/presentationml/2006/ole">
            <p:oleObj spid="_x0000_s1028" name="Лист" r:id="rId3" imgW="8115300" imgH="609510" progId="Excel.Sheet.12">
              <p:embed/>
            </p:oleObj>
          </a:graphicData>
        </a:graphic>
      </p:graphicFrame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751682" y="2181340"/>
            <a:ext cx="9752930" cy="372988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Picture 2" descr="C:\Users\1\Desktop\документы\Эмблема (1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128738" y="235019"/>
            <a:ext cx="1741767" cy="13897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74208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9713" y="497501"/>
            <a:ext cx="8911687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Процесс приготовления завтрака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33369" y="1364398"/>
            <a:ext cx="3772025" cy="50293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C:\Users\1\Desktop\документы\Эмблема 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128738" y="235019"/>
            <a:ext cx="1741767" cy="1389799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6491026" y="5530192"/>
            <a:ext cx="19495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+mj-ea"/>
                <a:cs typeface="+mj-cs"/>
              </a:rPr>
              <a:t> </a:t>
            </a:r>
            <a:r>
              <a:rPr lang="ru-RU" sz="36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+mj-ea"/>
                <a:cs typeface="+mj-cs"/>
              </a:rPr>
              <a:t>Каша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44693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61649" y="4501662"/>
            <a:ext cx="4248443" cy="1055077"/>
          </a:xfrm>
        </p:spPr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dirty="0" smtClean="0"/>
              <a:t>Нарезка хлеба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8758" b="15704"/>
          <a:stretch>
            <a:fillRect/>
          </a:stretch>
        </p:blipFill>
        <p:spPr>
          <a:xfrm>
            <a:off x="1811512" y="1065944"/>
            <a:ext cx="3899971" cy="48041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C:\Users\1\Desktop\документы\Эмблема 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08234" y="516373"/>
            <a:ext cx="1741767" cy="13897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906061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66228" y="4712675"/>
            <a:ext cx="5497707" cy="96246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Режем </a:t>
            </a:r>
            <a:r>
              <a:rPr lang="ru-RU" dirty="0" smtClean="0"/>
              <a:t>масло порционно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59647" y="963687"/>
            <a:ext cx="3627351" cy="48364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C:\Users\1\Desktop\документы\Эмблема 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66030" y="727388"/>
            <a:ext cx="1741767" cy="13897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54766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52493" y="4768948"/>
            <a:ext cx="4991270" cy="1342292"/>
          </a:xfrm>
        </p:spPr>
        <p:txBody>
          <a:bodyPr/>
          <a:lstStyle/>
          <a:p>
            <a:pPr algn="ctr"/>
            <a:r>
              <a:rPr lang="ru-RU" dirty="0" smtClean="0"/>
              <a:t>Подготовка </a:t>
            </a:r>
            <a:br>
              <a:rPr lang="ru-RU" dirty="0" smtClean="0"/>
            </a:br>
            <a:r>
              <a:rPr lang="ru-RU" dirty="0" smtClean="0"/>
              <a:t>к </a:t>
            </a:r>
            <a:r>
              <a:rPr lang="ru-RU" dirty="0" smtClean="0"/>
              <a:t>сервировке</a:t>
            </a:r>
            <a:endParaRPr lang="ru-RU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07441" y="821767"/>
            <a:ext cx="3877936" cy="51705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C:\Users\1\Desktop\документы\Эмблема 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411286" y="657049"/>
            <a:ext cx="1741767" cy="13897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09515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09958" y="4389120"/>
            <a:ext cx="6035040" cy="1111348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Завтрак </a:t>
            </a:r>
            <a:r>
              <a:rPr lang="ru-RU" b="1" dirty="0" smtClean="0">
                <a:solidFill>
                  <a:srgbClr val="7030A0"/>
                </a:solidFill>
              </a:rPr>
              <a:t>готов!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5456367">
            <a:off x="2608204" y="514033"/>
            <a:ext cx="3576908" cy="4769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C:\Users\1\Desktop\документы\Эмблема 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36369" y="727388"/>
            <a:ext cx="1741767" cy="13897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88230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150</TotalTime>
  <Words>90</Words>
  <Application>Microsoft Office PowerPoint</Application>
  <PresentationFormat>Произвольный</PresentationFormat>
  <Paragraphs>14</Paragraphs>
  <Slides>10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Легкий дым</vt:lpstr>
      <vt:lpstr>Лист</vt:lpstr>
      <vt:lpstr>ГБОУ УКШИ № 30  для глухих и слабослышащих обучающихся   «ПРИГОТОВЛЕНИЕ ГОРЯЧЕГО ЗАВТРАКА»  </vt:lpstr>
      <vt:lpstr> «Правильное питание школьника – залог его здоровья, успеваемости и нормального развития» </vt:lpstr>
      <vt:lpstr>   </vt:lpstr>
      <vt:lpstr>Энергетическая ценность  продуктов</vt:lpstr>
      <vt:lpstr>Процесс приготовления завтрака  </vt:lpstr>
      <vt:lpstr> Нарезка хлеба</vt:lpstr>
      <vt:lpstr>Режем масло порционно </vt:lpstr>
      <vt:lpstr>Подготовка  к сервировке</vt:lpstr>
      <vt:lpstr>Завтрак готов!</vt:lpstr>
      <vt:lpstr>Спасибо за внимание 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ГБОУ УКШИ № 30 для глухих и слабослышащих обучающихся </dc:title>
  <dc:creator>Торги</dc:creator>
  <cp:lastModifiedBy>1</cp:lastModifiedBy>
  <cp:revision>11</cp:revision>
  <dcterms:created xsi:type="dcterms:W3CDTF">2023-05-11T09:21:24Z</dcterms:created>
  <dcterms:modified xsi:type="dcterms:W3CDTF">2024-04-25T12:13:16Z</dcterms:modified>
</cp:coreProperties>
</file>